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115AB1-147C-4662-A43B-F8B7C89DFCBC}" v="1" dt="2023-10-29T16:24:34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sy Alpert" userId="73e69f35-5383-48b7-9e8d-3a46160edaba" providerId="ADAL" clId="{E5115AB1-147C-4662-A43B-F8B7C89DFCBC}"/>
    <pc:docChg chg="custSel modSld">
      <pc:chgData name="Betsy Alpert" userId="73e69f35-5383-48b7-9e8d-3a46160edaba" providerId="ADAL" clId="{E5115AB1-147C-4662-A43B-F8B7C89DFCBC}" dt="2023-10-29T16:25:21.938" v="84" actId="20577"/>
      <pc:docMkLst>
        <pc:docMk/>
      </pc:docMkLst>
      <pc:sldChg chg="addSp delSp modSp mod">
        <pc:chgData name="Betsy Alpert" userId="73e69f35-5383-48b7-9e8d-3a46160edaba" providerId="ADAL" clId="{E5115AB1-147C-4662-A43B-F8B7C89DFCBC}" dt="2023-10-29T16:24:44.721" v="66" actId="20577"/>
        <pc:sldMkLst>
          <pc:docMk/>
          <pc:sldMk cId="2827675929" sldId="258"/>
        </pc:sldMkLst>
        <pc:spChg chg="del">
          <ac:chgData name="Betsy Alpert" userId="73e69f35-5383-48b7-9e8d-3a46160edaba" providerId="ADAL" clId="{E5115AB1-147C-4662-A43B-F8B7C89DFCBC}" dt="2023-10-29T16:24:33.695" v="57" actId="478"/>
          <ac:spMkLst>
            <pc:docMk/>
            <pc:sldMk cId="2827675929" sldId="258"/>
            <ac:spMk id="2" creationId="{E73672CF-F009-4A0F-B692-AB1779BE0EC5}"/>
          </ac:spMkLst>
        </pc:spChg>
        <pc:spChg chg="add del mod">
          <ac:chgData name="Betsy Alpert" userId="73e69f35-5383-48b7-9e8d-3a46160edaba" providerId="ADAL" clId="{E5115AB1-147C-4662-A43B-F8B7C89DFCBC}" dt="2023-10-29T16:24:38.285" v="60" actId="478"/>
          <ac:spMkLst>
            <pc:docMk/>
            <pc:sldMk cId="2827675929" sldId="258"/>
            <ac:spMk id="4" creationId="{E6B3678A-B87A-45E3-8958-E6D0E8174B66}"/>
          </ac:spMkLst>
        </pc:spChg>
        <pc:spChg chg="add mod">
          <ac:chgData name="Betsy Alpert" userId="73e69f35-5383-48b7-9e8d-3a46160edaba" providerId="ADAL" clId="{E5115AB1-147C-4662-A43B-F8B7C89DFCBC}" dt="2023-10-29T16:24:44.721" v="66" actId="20577"/>
          <ac:spMkLst>
            <pc:docMk/>
            <pc:sldMk cId="2827675929" sldId="258"/>
            <ac:spMk id="8" creationId="{322B43F9-776D-4E97-BB28-32DCC55E533E}"/>
          </ac:spMkLst>
        </pc:spChg>
      </pc:sldChg>
      <pc:sldChg chg="modSp mod">
        <pc:chgData name="Betsy Alpert" userId="73e69f35-5383-48b7-9e8d-3a46160edaba" providerId="ADAL" clId="{E5115AB1-147C-4662-A43B-F8B7C89DFCBC}" dt="2023-10-29T16:24:08.930" v="56" actId="20577"/>
        <pc:sldMkLst>
          <pc:docMk/>
          <pc:sldMk cId="4293651444" sldId="265"/>
        </pc:sldMkLst>
        <pc:spChg chg="mod">
          <ac:chgData name="Betsy Alpert" userId="73e69f35-5383-48b7-9e8d-3a46160edaba" providerId="ADAL" clId="{E5115AB1-147C-4662-A43B-F8B7C89DFCBC}" dt="2023-10-29T16:24:08.930" v="56" actId="20577"/>
          <ac:spMkLst>
            <pc:docMk/>
            <pc:sldMk cId="4293651444" sldId="265"/>
            <ac:spMk id="2" creationId="{E73672CF-F009-4A0F-B692-AB1779BE0EC5}"/>
          </ac:spMkLst>
        </pc:spChg>
      </pc:sldChg>
      <pc:sldChg chg="modSp mod">
        <pc:chgData name="Betsy Alpert" userId="73e69f35-5383-48b7-9e8d-3a46160edaba" providerId="ADAL" clId="{E5115AB1-147C-4662-A43B-F8B7C89DFCBC}" dt="2023-10-29T16:25:21.938" v="84" actId="20577"/>
        <pc:sldMkLst>
          <pc:docMk/>
          <pc:sldMk cId="3819076172" sldId="266"/>
        </pc:sldMkLst>
        <pc:spChg chg="mod">
          <ac:chgData name="Betsy Alpert" userId="73e69f35-5383-48b7-9e8d-3a46160edaba" providerId="ADAL" clId="{E5115AB1-147C-4662-A43B-F8B7C89DFCBC}" dt="2023-10-29T16:25:21.938" v="84" actId="20577"/>
          <ac:spMkLst>
            <pc:docMk/>
            <pc:sldMk cId="3819076172" sldId="266"/>
            <ac:spMk id="2" creationId="{E73672CF-F009-4A0F-B692-AB1779BE0EC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Pre-Presentation</c:v>
                </c:pt>
              </c:strCache>
            </c:strRef>
          </c:tx>
          <c:spPr>
            <a:solidFill>
              <a:schemeClr val="dk1">
                <a:tint val="8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1.46</c:v>
                </c:pt>
                <c:pt idx="1">
                  <c:v>1.38</c:v>
                </c:pt>
                <c:pt idx="2">
                  <c:v>1.46</c:v>
                </c:pt>
                <c:pt idx="3">
                  <c:v>1.69</c:v>
                </c:pt>
                <c:pt idx="4">
                  <c:v>1.3</c:v>
                </c:pt>
                <c:pt idx="5">
                  <c:v>1.61</c:v>
                </c:pt>
                <c:pt idx="6">
                  <c:v>1.53</c:v>
                </c:pt>
                <c:pt idx="7">
                  <c:v>1.61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1-4E13-876A-5B29A956AE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Post-Presentation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1.92</c:v>
                </c:pt>
                <c:pt idx="5">
                  <c:v>2</c:v>
                </c:pt>
                <c:pt idx="6">
                  <c:v>1.85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1-4E13-876A-5B29A956A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29666160"/>
        <c:axId val="1829662832"/>
      </c:barChart>
      <c:catAx>
        <c:axId val="182966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2832"/>
        <c:crosses val="autoZero"/>
        <c:auto val="1"/>
        <c:lblAlgn val="ctr"/>
        <c:lblOffset val="100"/>
        <c:noMultiLvlLbl val="0"/>
      </c:catAx>
      <c:valAx>
        <c:axId val="1829662832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61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Pre-Presentation</c:v>
                </c:pt>
              </c:strCache>
            </c:strRef>
          </c:tx>
          <c:spPr>
            <a:solidFill>
              <a:schemeClr val="dk1">
                <a:tint val="8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1.75</c:v>
                </c:pt>
                <c:pt idx="1">
                  <c:v>1.375</c:v>
                </c:pt>
                <c:pt idx="2">
                  <c:v>1.6875</c:v>
                </c:pt>
                <c:pt idx="3">
                  <c:v>1.6875</c:v>
                </c:pt>
                <c:pt idx="4">
                  <c:v>1.5625</c:v>
                </c:pt>
                <c:pt idx="5">
                  <c:v>1.625</c:v>
                </c:pt>
                <c:pt idx="6">
                  <c:v>1.5625</c:v>
                </c:pt>
                <c:pt idx="7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1-4E13-876A-5B29A956AE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Post-Presentation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1.71</c:v>
                </c:pt>
                <c:pt idx="3">
                  <c:v>1.85</c:v>
                </c:pt>
                <c:pt idx="4">
                  <c:v>2</c:v>
                </c:pt>
                <c:pt idx="5">
                  <c:v>1.92</c:v>
                </c:pt>
                <c:pt idx="6">
                  <c:v>2</c:v>
                </c:pt>
                <c:pt idx="7">
                  <c:v>1.7849999999999999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1-4E13-876A-5B29A956A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29666160"/>
        <c:axId val="1829662832"/>
      </c:barChart>
      <c:catAx>
        <c:axId val="182966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2832"/>
        <c:crosses val="autoZero"/>
        <c:auto val="1"/>
        <c:lblAlgn val="ctr"/>
        <c:lblOffset val="100"/>
        <c:noMultiLvlLbl val="0"/>
      </c:catAx>
      <c:valAx>
        <c:axId val="1829662832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61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Pre-Presentation</c:v>
                </c:pt>
              </c:strCache>
            </c:strRef>
          </c:tx>
          <c:spPr>
            <a:solidFill>
              <a:schemeClr val="dk1">
                <a:tint val="88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1.75</c:v>
                </c:pt>
                <c:pt idx="1">
                  <c:v>1.375</c:v>
                </c:pt>
                <c:pt idx="2">
                  <c:v>1.58</c:v>
                </c:pt>
                <c:pt idx="3">
                  <c:v>1.6875</c:v>
                </c:pt>
                <c:pt idx="4">
                  <c:v>1.5625</c:v>
                </c:pt>
                <c:pt idx="5">
                  <c:v>1.625</c:v>
                </c:pt>
                <c:pt idx="6">
                  <c:v>1.5625</c:v>
                </c:pt>
                <c:pt idx="7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1-4E13-876A-5B29A956AE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Post-Presentation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Who is my school counselor</c:v>
                </c:pt>
                <c:pt idx="1">
                  <c:v>Counseling dept on social media</c:v>
                </c:pt>
                <c:pt idx="2">
                  <c:v>Different ways to research colleges</c:v>
                </c:pt>
                <c:pt idx="3">
                  <c:v>Georgia graduation requirements</c:v>
                </c:pt>
                <c:pt idx="4">
                  <c:v>What "test-optional" means</c:v>
                </c:pt>
                <c:pt idx="5">
                  <c:v>HOPE &amp; Zell Miller eligibility</c:v>
                </c:pt>
                <c:pt idx="6">
                  <c:v>What dual enrollment is</c:v>
                </c:pt>
                <c:pt idx="7">
                  <c:v>Graduation credits still needed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1.85</c:v>
                </c:pt>
                <c:pt idx="3">
                  <c:v>1.85</c:v>
                </c:pt>
                <c:pt idx="4">
                  <c:v>2</c:v>
                </c:pt>
                <c:pt idx="5">
                  <c:v>1.92</c:v>
                </c:pt>
                <c:pt idx="6">
                  <c:v>2</c:v>
                </c:pt>
                <c:pt idx="7">
                  <c:v>1.7849999999999999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1-4E13-876A-5B29A956A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29666160"/>
        <c:axId val="1829662832"/>
      </c:barChart>
      <c:catAx>
        <c:axId val="182966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2832"/>
        <c:crosses val="autoZero"/>
        <c:auto val="1"/>
        <c:lblAlgn val="ctr"/>
        <c:lblOffset val="100"/>
        <c:noMultiLvlLbl val="0"/>
      </c:catAx>
      <c:valAx>
        <c:axId val="1829662832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6661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3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F7F2-65B2-44D7-9F9A-FB944B3E6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FB28D1-D566-45AB-9C57-FFC13E4D4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09372-8075-4C48-B403-B7BCFB0C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1E1BF-ABC4-4900-A079-26E1ED9A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E1B1A-D602-415E-80FE-DAA3ACFD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8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0245-C9B6-4DBB-B3DF-8DD015A9D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2459A-054B-47EC-827A-B038DA6F1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4FC98-5128-4D39-8A4D-9CEB61156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3170C-BFEC-412F-B53C-F76A3822B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A0C84-BCB6-4979-94F1-6FCA2C00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4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97A65-4B9D-4785-AA15-BB81124A7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37330-E709-482B-9345-377AC68C5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0615-FA8E-431E-8E05-172081B4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D783-6727-46EA-B934-82FF99C5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1B8A7-D6F9-461D-A132-61D49C4F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7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86CBD-4556-4C07-A225-30AA3C44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DA200-6BCB-43A0-B844-40E2FEE25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E2EE-0C25-4152-92F8-D913A8E4A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D79E4-C1B2-439F-9539-4ABDB6FA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7035F-7D18-4202-B608-6083CB6A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7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075C8-D32B-490F-BD67-FC04D387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E007C-8E71-4ACE-9ADB-990486F8B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AE24-ED32-40DC-8139-0E3218F0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C2A08-A0CF-4B47-86D4-4E3EE5F1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4E6B2-716F-4DD1-B822-B96F196D8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9B085-BCBF-4BBC-BDBF-9236917F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EDB78-E34F-4186-80A2-676FA9A27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CF674-D227-4402-ABBE-FFA4F24AC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15903-6A31-474E-B5DC-1318BB8C4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E8E4E-F093-4CBD-9C4A-7EFA6F86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47A0-4F31-4C02-BE08-5D2142FC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0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3928-980E-4816-B784-EB4FF765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FB0D1-6A27-43C8-8153-8E4EEB8DE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E1F42-370F-46A8-B257-EAC66AD40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9430C-EBD4-4CD1-9D85-B49D701E9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AB6D0-5383-4D49-93B6-968A5195B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5F321-F714-46B0-ACBD-F5864741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6CC3C6-F11B-411A-85BF-E96B37AF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EF2FA9-6411-4AC3-A98B-5BF3B9D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9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34D9A-3398-46D7-8EC0-C02EA9A1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CB726-E764-4F74-B992-8FDE224C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A4A30-5E61-4D45-AC07-56EABABF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9BEA63-D7C4-4B06-BFE7-8086A62E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8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49E0AC-8B91-492E-85EA-576F211D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6D591-63FD-4EF2-A6C6-DF702656B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4CFC4-B75F-4075-BC06-E0A53DE5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5B59E-1136-4FB0-8B2D-00E3D88B6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9958D-6ED5-4B46-8F4E-06C2D58D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43B46-2FF3-4CC5-9AFF-BA00E1C02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8AC6C-47CE-4894-BAFF-2740FAD7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EDEF6-B9E8-43CF-B0B5-BAB467E5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193C7-DD22-4862-88DE-F833ED4C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4048-33CC-4946-9527-623C54D31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737B60-AAE7-4874-8E6B-6EE93680E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AB79F-24C5-4ABF-969C-6853B494F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B3D4E-826C-440B-BE3C-26D1CF7C0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3BAA-4F0E-4D2A-9DAB-400D470E3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7A9F5-B238-4E0D-A0BA-FC95AA43A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9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4FD438-90E0-41E4-9678-36DDF3B7E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D3914-7FB7-4344-8FD8-8DCBC7F9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EBAA-3B85-4628-986E-874D47DDD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EFF8-0016-4F22-A1D5-8948DAF1D275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61A4B-BA14-4FE6-BDE9-48F754BBA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01E68-719B-4D98-982C-A63E760C2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B8D3-F061-4AAD-972A-48FEB47E7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5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CB37DC-0079-4C45-9B43-9A46EBD65F6C}"/>
              </a:ext>
            </a:extLst>
          </p:cNvPr>
          <p:cNvSpPr/>
          <p:nvPr/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537CAE-5817-4C3E-8B47-0CE96302A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2608" y="1380564"/>
            <a:ext cx="5058821" cy="2346229"/>
          </a:xfrm>
        </p:spPr>
        <p:txBody>
          <a:bodyPr anchor="b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Junior Advisement Survey Results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47C5B-2CE8-45D5-B9A6-C95AB57E1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2608" y="4061345"/>
            <a:ext cx="4561369" cy="1416090"/>
          </a:xfrm>
        </p:spPr>
        <p:txBody>
          <a:bodyPr anchor="t"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latin typeface="+mj-lt"/>
              </a:rPr>
              <a:t>Walton High School Counseling Department</a:t>
            </a:r>
            <a:br>
              <a:rPr lang="en-US" sz="1800" b="1" dirty="0">
                <a:solidFill>
                  <a:schemeClr val="bg1"/>
                </a:solidFill>
                <a:latin typeface="+mj-lt"/>
              </a:rPr>
            </a:br>
            <a:r>
              <a:rPr lang="en-US" sz="1800" b="1" dirty="0">
                <a:solidFill>
                  <a:schemeClr val="bg1"/>
                </a:solidFill>
                <a:latin typeface="+mj-lt"/>
              </a:rPr>
              <a:t>Fall 2023</a:t>
            </a:r>
          </a:p>
        </p:txBody>
      </p:sp>
      <p:pic>
        <p:nvPicPr>
          <p:cNvPr id="5" name="Picture 4" descr="A logo with a graduation cap and people in a diamond&#10;&#10;Description automatically generated">
            <a:extLst>
              <a:ext uri="{FF2B5EF4-FFF2-40B4-BE49-F238E27FC236}">
                <a16:creationId xmlns:a16="http://schemas.microsoft.com/office/drawing/2014/main" id="{15D6639F-8642-4C4A-A29D-F30CD969FA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3" t="18259" r="17860" b="17560"/>
          <a:stretch/>
        </p:blipFill>
        <p:spPr>
          <a:xfrm>
            <a:off x="7061200" y="1610244"/>
            <a:ext cx="3582702" cy="3545956"/>
          </a:xfrm>
          <a:prstGeom prst="ellipse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D0E0186-B390-49C6-94ED-574C37A0D3EA}"/>
              </a:ext>
            </a:extLst>
          </p:cNvPr>
          <p:cNvSpPr/>
          <p:nvPr/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1A5C12-3062-48EA-A067-B8E65B6E1791}"/>
              </a:ext>
            </a:extLst>
          </p:cNvPr>
          <p:cNvSpPr txBox="1">
            <a:spLocks/>
          </p:cNvSpPr>
          <p:nvPr/>
        </p:nvSpPr>
        <p:spPr>
          <a:xfrm>
            <a:off x="1625008" y="1532964"/>
            <a:ext cx="5058821" cy="23462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Junior Advisement Survey Results Report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305D6002-032A-408A-9A12-6FEAE3A33911}"/>
              </a:ext>
            </a:extLst>
          </p:cNvPr>
          <p:cNvSpPr txBox="1">
            <a:spLocks/>
          </p:cNvSpPr>
          <p:nvPr/>
        </p:nvSpPr>
        <p:spPr>
          <a:xfrm>
            <a:off x="1625008" y="4213745"/>
            <a:ext cx="4561369" cy="14160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+mj-lt"/>
              </a:rPr>
              <a:t>Walton High School Counseling Department</a:t>
            </a:r>
            <a:br>
              <a:rPr lang="en-US" sz="1800" b="1" dirty="0">
                <a:latin typeface="+mj-lt"/>
              </a:rPr>
            </a:br>
            <a:r>
              <a:rPr lang="en-US" sz="1800" b="1" dirty="0">
                <a:latin typeface="+mj-lt"/>
              </a:rPr>
              <a:t>Fall 2023</a:t>
            </a:r>
          </a:p>
        </p:txBody>
      </p:sp>
      <p:pic>
        <p:nvPicPr>
          <p:cNvPr id="14" name="Picture 13" descr="A logo with a graduation cap and people in a diamond&#10;&#10;Description automatically generated">
            <a:extLst>
              <a:ext uri="{FF2B5EF4-FFF2-40B4-BE49-F238E27FC236}">
                <a16:creationId xmlns:a16="http://schemas.microsoft.com/office/drawing/2014/main" id="{65AF99E0-0C32-4A3C-9070-C95066B25D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3" t="18259" r="17860" b="17560"/>
          <a:stretch/>
        </p:blipFill>
        <p:spPr>
          <a:xfrm>
            <a:off x="7213600" y="1762644"/>
            <a:ext cx="3582702" cy="354595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376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168864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672CF-F009-4A0F-B692-AB1779BE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37762"/>
            <a:ext cx="12191989" cy="900131"/>
          </a:xfrm>
        </p:spPr>
        <p:txBody>
          <a:bodyPr anchor="t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Pre- &amp; Post-Presentation Survey for Parents &amp; Students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215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6C4F862-796E-4705-AA7C-82ED55718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00819"/>
              </p:ext>
            </p:extLst>
          </p:nvPr>
        </p:nvGraphicFramePr>
        <p:xfrm>
          <a:off x="168729" y="1767114"/>
          <a:ext cx="11805557" cy="4963887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8365671">
                  <a:extLst>
                    <a:ext uri="{9D8B030D-6E8A-4147-A177-3AD203B41FA5}">
                      <a16:colId xmlns:a16="http://schemas.microsoft.com/office/drawing/2014/main" val="3026075293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51643787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50139749"/>
                    </a:ext>
                  </a:extLst>
                </a:gridCol>
                <a:gridCol w="1064986">
                  <a:extLst>
                    <a:ext uri="{9D8B030D-6E8A-4147-A177-3AD203B41FA5}">
                      <a16:colId xmlns:a16="http://schemas.microsoft.com/office/drawing/2014/main" val="3264148376"/>
                    </a:ext>
                  </a:extLst>
                </a:gridCol>
              </a:tblGrid>
              <a:tr h="757007">
                <a:tc>
                  <a:txBody>
                    <a:bodyPr/>
                    <a:lstStyle/>
                    <a:p>
                      <a:pPr algn="ctr"/>
                      <a:br>
                        <a:rPr lang="en-US" sz="1800" b="1" dirty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I KNOW…</a:t>
                      </a:r>
                    </a:p>
                  </a:txBody>
                  <a:tcPr marL="165609" marR="99366" marT="99366" marB="99366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No Idea </a:t>
                      </a:r>
                      <a:br>
                        <a:rPr lang="en-US" sz="1800" b="1" dirty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(0)</a:t>
                      </a: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Go Over </a:t>
                      </a:r>
                      <a:br>
                        <a:rPr lang="en-US" sz="1800" b="1" dirty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It Again (1)</a:t>
                      </a: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I’ve Got </a:t>
                      </a:r>
                      <a:br>
                        <a:rPr lang="en-US" sz="1800" b="1" dirty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1800" b="1" dirty="0">
                          <a:solidFill>
                            <a:srgbClr val="FFFFFF"/>
                          </a:solidFill>
                        </a:rPr>
                        <a:t>It! (2)</a:t>
                      </a: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16081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who is my school counselor</a:t>
                      </a:r>
                    </a:p>
                  </a:txBody>
                  <a:tcPr marL="165609" marR="99366" marT="99366" marB="99366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601352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how to follow the school counseling department on social media</a:t>
                      </a:r>
                    </a:p>
                  </a:txBody>
                  <a:tcPr marL="165609" marR="99366" marT="99366" marB="99366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85506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different ways to research colleges</a:t>
                      </a:r>
                    </a:p>
                  </a:txBody>
                  <a:tcPr marL="165609" marR="99366" marT="99366" marB="99366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0096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the Georgia high school graduation requirements</a:t>
                      </a:r>
                    </a:p>
                  </a:txBody>
                  <a:tcPr marL="165609" marR="99366" marT="99366" marB="99366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22889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what “test-optional” means for college entrance exams</a:t>
                      </a:r>
                    </a:p>
                  </a:txBody>
                  <a:tcPr marL="165609" marR="99366" marT="99366" marB="99366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152422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the eligibility requirements for the HOPE &amp; Zell Miller Scholarships</a:t>
                      </a:r>
                    </a:p>
                  </a:txBody>
                  <a:tcPr marL="165609" marR="99366" marT="99366" marB="99366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439219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what dual enrollment is</a:t>
                      </a:r>
                    </a:p>
                  </a:txBody>
                  <a:tcPr marL="165609" marR="99366" marT="99366" marB="99366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345103"/>
                  </a:ext>
                </a:extLst>
              </a:tr>
              <a:tr h="52586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what credits I still need to earn to graduate</a:t>
                      </a:r>
                    </a:p>
                  </a:txBody>
                  <a:tcPr marL="165609" marR="99366" marT="99366" marB="99366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65609" marR="99366" marT="99366" marB="99366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7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27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168864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672CF-F009-4A0F-B692-AB1779BE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Results: Students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0 = No Idea     1 = Go Over It Again     2 = I Got It! 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215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9115E6-6CF7-49CB-BA40-2FA0261C1B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300" y="1688640"/>
          <a:ext cx="11936186" cy="51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65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168864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215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9115E6-6CF7-49CB-BA40-2FA0261C1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824591"/>
              </p:ext>
            </p:extLst>
          </p:nvPr>
        </p:nvGraphicFramePr>
        <p:xfrm>
          <a:off x="0" y="1688640"/>
          <a:ext cx="12066814" cy="51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22B43F9-776D-4E97-BB28-32DCC55E533E}"/>
              </a:ext>
            </a:extLst>
          </p:cNvPr>
          <p:cNvSpPr txBox="1">
            <a:spLocks/>
          </p:cNvSpPr>
          <p:nvPr/>
        </p:nvSpPr>
        <p:spPr>
          <a:xfrm>
            <a:off x="1156851" y="637762"/>
            <a:ext cx="9888496" cy="90013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</a:rPr>
              <a:t>Results: Parents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0 = No Idea     1 = Go Over It Again     2 = I Got It! </a:t>
            </a:r>
          </a:p>
        </p:txBody>
      </p:sp>
    </p:spTree>
    <p:extLst>
      <p:ext uri="{BB962C8B-B14F-4D97-AF65-F5344CB8AC3E}">
        <p14:creationId xmlns:p14="http://schemas.microsoft.com/office/powerpoint/2010/main" val="282767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168864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672CF-F009-4A0F-B692-AB1779BE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6462"/>
            <a:ext cx="12191990" cy="900131"/>
          </a:xfrm>
        </p:spPr>
        <p:txBody>
          <a:bodyPr anchor="t">
            <a:no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Overall Percentage Increase from 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“No Idea/Go Over it Again” to “I Got It!”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2154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9115E6-6CF7-49CB-BA40-2FA0261C1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805473"/>
              </p:ext>
            </p:extLst>
          </p:nvPr>
        </p:nvGraphicFramePr>
        <p:xfrm>
          <a:off x="0" y="2080688"/>
          <a:ext cx="12066814" cy="477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9217FA-E4AA-4AAF-88FC-4473DF83E147}"/>
              </a:ext>
            </a:extLst>
          </p:cNvPr>
          <p:cNvCxnSpPr>
            <a:cxnSpLocks/>
          </p:cNvCxnSpPr>
          <p:nvPr/>
        </p:nvCxnSpPr>
        <p:spPr>
          <a:xfrm flipV="1">
            <a:off x="885371" y="2049245"/>
            <a:ext cx="0" cy="571947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190E631-FCB4-4FE3-830C-F73C7B4E5AA1}"/>
              </a:ext>
            </a:extLst>
          </p:cNvPr>
          <p:cNvSpPr txBox="1"/>
          <p:nvPr/>
        </p:nvSpPr>
        <p:spPr>
          <a:xfrm>
            <a:off x="506179" y="1696245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+23.45%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08D611-97DF-44C5-9C51-82D5DF7D47A9}"/>
              </a:ext>
            </a:extLst>
          </p:cNvPr>
          <p:cNvSpPr txBox="1"/>
          <p:nvPr/>
        </p:nvSpPr>
        <p:spPr>
          <a:xfrm>
            <a:off x="1913162" y="1691656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+45.98%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507A8F-281D-4BE8-B45F-4AA23E61BF5A}"/>
              </a:ext>
            </a:extLst>
          </p:cNvPr>
          <p:cNvCxnSpPr>
            <a:cxnSpLocks/>
          </p:cNvCxnSpPr>
          <p:nvPr/>
        </p:nvCxnSpPr>
        <p:spPr>
          <a:xfrm flipV="1">
            <a:off x="2311400" y="2049245"/>
            <a:ext cx="0" cy="1181555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DE4FB8-9A52-48D7-A164-D6D8CD656FBF}"/>
              </a:ext>
            </a:extLst>
          </p:cNvPr>
          <p:cNvCxnSpPr>
            <a:cxnSpLocks/>
          </p:cNvCxnSpPr>
          <p:nvPr/>
        </p:nvCxnSpPr>
        <p:spPr>
          <a:xfrm flipV="1">
            <a:off x="3786411" y="2109972"/>
            <a:ext cx="0" cy="730344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AE7735-26DC-4B0E-B5EB-78A2579E88BD}"/>
              </a:ext>
            </a:extLst>
          </p:cNvPr>
          <p:cNvCxnSpPr>
            <a:cxnSpLocks/>
          </p:cNvCxnSpPr>
          <p:nvPr/>
        </p:nvCxnSpPr>
        <p:spPr>
          <a:xfrm flipV="1">
            <a:off x="5206997" y="2109972"/>
            <a:ext cx="0" cy="600846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3F28D68-DA3B-4DD3-B80B-B3C124B63801}"/>
              </a:ext>
            </a:extLst>
          </p:cNvPr>
          <p:cNvCxnSpPr>
            <a:cxnSpLocks/>
          </p:cNvCxnSpPr>
          <p:nvPr/>
        </p:nvCxnSpPr>
        <p:spPr>
          <a:xfrm flipV="1">
            <a:off x="6676570" y="2147219"/>
            <a:ext cx="0" cy="755865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3AEDAF1-0308-4849-B629-A5D42206E110}"/>
              </a:ext>
            </a:extLst>
          </p:cNvPr>
          <p:cNvCxnSpPr>
            <a:cxnSpLocks/>
          </p:cNvCxnSpPr>
          <p:nvPr/>
        </p:nvCxnSpPr>
        <p:spPr>
          <a:xfrm flipV="1">
            <a:off x="8129815" y="2147219"/>
            <a:ext cx="0" cy="693097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DD13070-B730-474B-999E-F09A02AE435E}"/>
              </a:ext>
            </a:extLst>
          </p:cNvPr>
          <p:cNvCxnSpPr>
            <a:cxnSpLocks/>
          </p:cNvCxnSpPr>
          <p:nvPr/>
        </p:nvCxnSpPr>
        <p:spPr>
          <a:xfrm flipV="1">
            <a:off x="9566733" y="2147219"/>
            <a:ext cx="0" cy="755865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2CE3BDF-5C56-4E74-8294-7D2F36F39375}"/>
              </a:ext>
            </a:extLst>
          </p:cNvPr>
          <p:cNvCxnSpPr>
            <a:cxnSpLocks/>
          </p:cNvCxnSpPr>
          <p:nvPr/>
        </p:nvCxnSpPr>
        <p:spPr>
          <a:xfrm flipV="1">
            <a:off x="11019972" y="2147219"/>
            <a:ext cx="0" cy="922552"/>
          </a:xfrm>
          <a:prstGeom prst="straightConnector1">
            <a:avLst/>
          </a:prstGeom>
          <a:ln w="5715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082A1D5-D100-44B0-80A4-C88C47C4850E}"/>
              </a:ext>
            </a:extLst>
          </p:cNvPr>
          <p:cNvSpPr txBox="1"/>
          <p:nvPr/>
        </p:nvSpPr>
        <p:spPr>
          <a:xfrm>
            <a:off x="3429905" y="1679916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+17.08%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E40071-CEBC-4D74-8B0A-2C1B0F118372}"/>
              </a:ext>
            </a:extLst>
          </p:cNvPr>
          <p:cNvSpPr txBox="1"/>
          <p:nvPr/>
        </p:nvSpPr>
        <p:spPr>
          <a:xfrm>
            <a:off x="4805585" y="1695277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+14.28%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6B9C68-7000-4FF2-B0F2-8F00FBBB7574}"/>
              </a:ext>
            </a:extLst>
          </p:cNvPr>
          <p:cNvSpPr txBox="1"/>
          <p:nvPr/>
        </p:nvSpPr>
        <p:spPr>
          <a:xfrm>
            <a:off x="6292840" y="1683999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+36.11%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CED2B2-1654-4BC4-B1E8-5D829E2E2E40}"/>
              </a:ext>
            </a:extLst>
          </p:cNvPr>
          <p:cNvSpPr txBox="1"/>
          <p:nvPr/>
        </p:nvSpPr>
        <p:spPr>
          <a:xfrm>
            <a:off x="7701621" y="1688883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+20.98%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2D6066-15E7-48AF-AD95-158C9143CFBC}"/>
              </a:ext>
            </a:extLst>
          </p:cNvPr>
          <p:cNvSpPr txBox="1"/>
          <p:nvPr/>
        </p:nvSpPr>
        <p:spPr>
          <a:xfrm>
            <a:off x="9106789" y="1683999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+23.87%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C74941-1F89-4572-A26E-E08014364E06}"/>
              </a:ext>
            </a:extLst>
          </p:cNvPr>
          <p:cNvSpPr txBox="1"/>
          <p:nvPr/>
        </p:nvSpPr>
        <p:spPr>
          <a:xfrm>
            <a:off x="10626260" y="1692966"/>
            <a:ext cx="1240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+25.16%</a:t>
            </a:r>
          </a:p>
        </p:txBody>
      </p:sp>
    </p:spTree>
    <p:extLst>
      <p:ext uri="{BB962C8B-B14F-4D97-AF65-F5344CB8AC3E}">
        <p14:creationId xmlns:p14="http://schemas.microsoft.com/office/powerpoint/2010/main" val="381907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202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Junior Advisement Survey Results Report</vt:lpstr>
      <vt:lpstr>Pre- &amp; Post-Presentation Survey for Parents &amp; Students</vt:lpstr>
      <vt:lpstr>Results: Students 0 = No Idea     1 = Go Over It Again     2 = I Got It! </vt:lpstr>
      <vt:lpstr>PowerPoint Presentation</vt:lpstr>
      <vt:lpstr>Overall Percentage Increase from  “No Idea/Go Over it Again” to “I Got It!”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 &amp; Post-Presentation Survey for Parents &amp; Students</dc:title>
  <dc:creator>Betsy Alpert</dc:creator>
  <cp:lastModifiedBy>Betsy Alpert</cp:lastModifiedBy>
  <cp:revision>2</cp:revision>
  <dcterms:created xsi:type="dcterms:W3CDTF">2023-10-26T22:13:57Z</dcterms:created>
  <dcterms:modified xsi:type="dcterms:W3CDTF">2023-10-29T16:25:29Z</dcterms:modified>
</cp:coreProperties>
</file>